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56" r:id="rId2"/>
    <p:sldId id="261" r:id="rId3"/>
    <p:sldId id="273" r:id="rId4"/>
    <p:sldId id="281" r:id="rId5"/>
    <p:sldId id="282" r:id="rId6"/>
    <p:sldId id="303" r:id="rId7"/>
    <p:sldId id="272" r:id="rId8"/>
    <p:sldId id="267" r:id="rId9"/>
    <p:sldId id="283" r:id="rId10"/>
    <p:sldId id="284" r:id="rId11"/>
    <p:sldId id="285" r:id="rId12"/>
    <p:sldId id="286" r:id="rId13"/>
    <p:sldId id="263" r:id="rId14"/>
    <p:sldId id="262" r:id="rId15"/>
    <p:sldId id="304" r:id="rId16"/>
    <p:sldId id="287" r:id="rId17"/>
    <p:sldId id="288" r:id="rId18"/>
    <p:sldId id="278" r:id="rId19"/>
    <p:sldId id="269" r:id="rId20"/>
    <p:sldId id="289" r:id="rId21"/>
    <p:sldId id="270" r:id="rId22"/>
    <p:sldId id="290" r:id="rId23"/>
    <p:sldId id="291" r:id="rId24"/>
    <p:sldId id="295" r:id="rId25"/>
    <p:sldId id="296" r:id="rId26"/>
    <p:sldId id="297" r:id="rId27"/>
    <p:sldId id="298" r:id="rId28"/>
    <p:sldId id="299" r:id="rId29"/>
    <p:sldId id="271" r:id="rId30"/>
    <p:sldId id="275" r:id="rId31"/>
    <p:sldId id="300" r:id="rId32"/>
    <p:sldId id="276" r:id="rId33"/>
    <p:sldId id="279" r:id="rId34"/>
    <p:sldId id="277" r:id="rId35"/>
    <p:sldId id="301" r:id="rId36"/>
    <p:sldId id="302" r:id="rId3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p0008088\Desktop\Viamigo\Project_verloo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project goal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Blad1!$B$1:$I$1</c:f>
              <c:strCache>
                <c:ptCount val="8"/>
                <c:pt idx="0">
                  <c:v>oktober</c:v>
                </c:pt>
                <c:pt idx="1">
                  <c:v>november</c:v>
                </c:pt>
                <c:pt idx="2">
                  <c:v>december</c:v>
                </c:pt>
                <c:pt idx="3">
                  <c:v>januari</c:v>
                </c:pt>
                <c:pt idx="4">
                  <c:v>februari</c:v>
                </c:pt>
                <c:pt idx="5">
                  <c:v>maart</c:v>
                </c:pt>
                <c:pt idx="6">
                  <c:v>april</c:v>
                </c:pt>
                <c:pt idx="7">
                  <c:v>mei</c:v>
                </c:pt>
              </c:strCache>
            </c:strRef>
          </c:cat>
          <c:val>
            <c:numRef>
              <c:f>Blad1!$B$2:$I$2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181952"/>
        <c:axId val="33197440"/>
      </c:lineChart>
      <c:catAx>
        <c:axId val="16518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3197440"/>
        <c:crosses val="autoZero"/>
        <c:auto val="1"/>
        <c:lblAlgn val="ctr"/>
        <c:lblOffset val="100"/>
        <c:noMultiLvlLbl val="0"/>
      </c:catAx>
      <c:valAx>
        <c:axId val="33197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518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C7DD9-968A-4922-B2BD-5DDED70C25DF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FDB9-77C7-4A1A-A8B1-64381CB57CB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9181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196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918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256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843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652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161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233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363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748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932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401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AF7F2-BBEB-4AF1-A0DB-6E4E06CE7AFA}" type="datetimeFigureOut">
              <a:rPr lang="nl-BE" smtClean="0"/>
              <a:t>31/05/2015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3E22-AD9B-4DE7-A3B3-90937F55B3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160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edannywouters.weebly.com/uploads/4/0/2/3/40233111/app_for_communication_between_coach_and_user_expansion_1.docx" TargetMode="External"/><Relationship Id="rId2" Type="http://schemas.openxmlformats.org/officeDocument/2006/relationships/hyperlink" Target="http://csedannywouters.weebly.com/uploads/4/0/2/3/40233111/app_for_communication_between_coach_and_use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sedannywouters.weebly.com/uploads/4/0/2/3/40233111/scenario_20150513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CSE Presentation </a:t>
            </a:r>
            <a:br>
              <a:rPr lang="nl-BE" dirty="0" smtClean="0"/>
            </a:br>
            <a:r>
              <a:rPr lang="nl-BE" dirty="0" smtClean="0"/>
              <a:t>Project </a:t>
            </a:r>
            <a:r>
              <a:rPr lang="nl-BE" dirty="0" err="1" smtClean="0"/>
              <a:t>Viamigo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4839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International project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8421746" cy="4044243"/>
          </a:xfrm>
        </p:spPr>
        <p:txBody>
          <a:bodyPr>
            <a:normAutofit/>
          </a:bodyPr>
          <a:lstStyle/>
          <a:p>
            <a:r>
              <a:rPr lang="nl-BE" sz="3600" dirty="0" err="1" smtClean="0"/>
              <a:t>Solutions</a:t>
            </a:r>
            <a:endParaRPr lang="nl-BE" sz="3600" dirty="0" smtClean="0"/>
          </a:p>
          <a:p>
            <a:pPr lvl="1"/>
            <a:r>
              <a:rPr lang="nl-BE" sz="3200" dirty="0" smtClean="0"/>
              <a:t> </a:t>
            </a:r>
          </a:p>
          <a:p>
            <a:pPr lvl="1"/>
            <a:endParaRPr lang="nl-BE" sz="3200" dirty="0" smtClean="0"/>
          </a:p>
          <a:p>
            <a:pPr lvl="1"/>
            <a:r>
              <a:rPr lang="nl-BE" sz="3200" dirty="0" smtClean="0"/>
              <a:t>Project </a:t>
            </a:r>
            <a:r>
              <a:rPr lang="nl-BE" sz="3200" dirty="0" err="1" smtClean="0"/>
              <a:t>expansion</a:t>
            </a:r>
            <a:endParaRPr lang="nl-BE" sz="3200" dirty="0" smtClean="0"/>
          </a:p>
          <a:p>
            <a:pPr lvl="2"/>
            <a:r>
              <a:rPr lang="nl-BE" sz="2800" dirty="0" smtClean="0">
                <a:hlinkClick r:id="rId2"/>
              </a:rPr>
              <a:t>app_for_communication_between_coach_and_user.docx</a:t>
            </a:r>
            <a:endParaRPr lang="nl-BE" sz="2800" dirty="0" smtClean="0"/>
          </a:p>
          <a:p>
            <a:pPr lvl="2"/>
            <a:r>
              <a:rPr lang="nl-BE" sz="2800" dirty="0" smtClean="0">
                <a:hlinkClick r:id="rId3"/>
              </a:rPr>
              <a:t>app_for_communication_between_coach_and_user_expansion_1.docx</a:t>
            </a:r>
            <a:endParaRPr lang="nl-BE" sz="2800" dirty="0" smtClean="0"/>
          </a:p>
          <a:p>
            <a:pPr lvl="2"/>
            <a:endParaRPr lang="nl-BE" sz="2800" dirty="0" smtClean="0"/>
          </a:p>
          <a:p>
            <a:pPr lvl="1"/>
            <a:endParaRPr lang="nl-BE" sz="3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3787" y="2795148"/>
            <a:ext cx="1057275" cy="8667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0794" y="2795148"/>
            <a:ext cx="15240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756805" cy="1316191"/>
          </a:xfrm>
        </p:spPr>
        <p:txBody>
          <a:bodyPr>
            <a:normAutofit fontScale="90000"/>
          </a:bodyPr>
          <a:lstStyle/>
          <a:p>
            <a:r>
              <a:rPr lang="nl-BE" sz="4800" dirty="0" smtClean="0">
                <a:latin typeface="+mn-lt"/>
              </a:rPr>
              <a:t>Combination </a:t>
            </a:r>
            <a:r>
              <a:rPr lang="nl-BE" sz="4800" dirty="0" err="1" smtClean="0">
                <a:latin typeface="+mn-lt"/>
              </a:rPr>
              <a:t>work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and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study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5518355" cy="4044243"/>
          </a:xfrm>
        </p:spPr>
        <p:txBody>
          <a:bodyPr>
            <a:normAutofit/>
          </a:bodyPr>
          <a:lstStyle/>
          <a:p>
            <a:r>
              <a:rPr lang="nl-BE" sz="3600" dirty="0" smtClean="0"/>
              <a:t>Project </a:t>
            </a:r>
            <a:r>
              <a:rPr lang="nl-BE" sz="3600" dirty="0" err="1" smtClean="0"/>
              <a:t>progress</a:t>
            </a:r>
            <a:endParaRPr lang="nl-BE" sz="3600" dirty="0"/>
          </a:p>
        </p:txBody>
      </p:sp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206188"/>
              </p:ext>
            </p:extLst>
          </p:nvPr>
        </p:nvGraphicFramePr>
        <p:xfrm>
          <a:off x="2593257" y="2791495"/>
          <a:ext cx="5829526" cy="3158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8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756805" cy="1316191"/>
          </a:xfrm>
        </p:spPr>
        <p:txBody>
          <a:bodyPr>
            <a:normAutofit fontScale="90000"/>
          </a:bodyPr>
          <a:lstStyle/>
          <a:p>
            <a:r>
              <a:rPr lang="nl-BE" sz="4800" dirty="0" smtClean="0">
                <a:latin typeface="+mn-lt"/>
              </a:rPr>
              <a:t>Combination </a:t>
            </a:r>
            <a:r>
              <a:rPr lang="nl-BE" sz="4800" dirty="0" err="1" smtClean="0">
                <a:latin typeface="+mn-lt"/>
              </a:rPr>
              <a:t>work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and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study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5518355" cy="4044243"/>
          </a:xfrm>
        </p:spPr>
        <p:txBody>
          <a:bodyPr>
            <a:normAutofit/>
          </a:bodyPr>
          <a:lstStyle/>
          <a:p>
            <a:r>
              <a:rPr lang="nl-BE" sz="3600" dirty="0" err="1" smtClean="0"/>
              <a:t>Solutions</a:t>
            </a:r>
            <a:endParaRPr lang="nl-BE" sz="3600" dirty="0" smtClean="0"/>
          </a:p>
          <a:p>
            <a:pPr lvl="1"/>
            <a:r>
              <a:rPr lang="nl-BE" sz="3200" dirty="0" err="1" smtClean="0"/>
              <a:t>Recorded</a:t>
            </a:r>
            <a:r>
              <a:rPr lang="nl-BE" sz="3200" dirty="0" smtClean="0"/>
              <a:t> </a:t>
            </a:r>
            <a:r>
              <a:rPr lang="nl-BE" sz="3200" dirty="0" err="1" smtClean="0"/>
              <a:t>sessions</a:t>
            </a:r>
            <a:endParaRPr lang="nl-BE" sz="3200" dirty="0" smtClean="0"/>
          </a:p>
          <a:p>
            <a:pPr lvl="1"/>
            <a:r>
              <a:rPr lang="nl-BE" sz="3200" dirty="0" err="1" smtClean="0"/>
              <a:t>on-line</a:t>
            </a:r>
            <a:r>
              <a:rPr lang="nl-BE" sz="3200" dirty="0" smtClean="0"/>
              <a:t> meetings</a:t>
            </a:r>
          </a:p>
          <a:p>
            <a:pPr lvl="1"/>
            <a:r>
              <a:rPr lang="nl-BE" sz="3200" dirty="0" err="1" smtClean="0"/>
              <a:t>Reports</a:t>
            </a:r>
            <a:r>
              <a:rPr lang="nl-BE" sz="3200" dirty="0" smtClean="0"/>
              <a:t> of meetings</a:t>
            </a:r>
          </a:p>
          <a:p>
            <a:pPr lvl="1"/>
            <a:r>
              <a:rPr lang="nl-BE" sz="3200" dirty="0" smtClean="0"/>
              <a:t>Notebook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20120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211530" cy="1316191"/>
          </a:xfrm>
        </p:spPr>
        <p:txBody>
          <a:bodyPr>
            <a:normAutofit fontScale="90000"/>
          </a:bodyPr>
          <a:lstStyle/>
          <a:p>
            <a:r>
              <a:rPr lang="nl-BE" sz="4800" dirty="0" err="1" smtClean="0">
                <a:latin typeface="+mn-lt"/>
              </a:rPr>
              <a:t>Interaction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with</a:t>
            </a:r>
            <a:r>
              <a:rPr lang="nl-BE" sz="4800" dirty="0" smtClean="0">
                <a:latin typeface="+mn-lt"/>
              </a:rPr>
              <a:t> end-user</a:t>
            </a:r>
            <a:endParaRPr lang="nl-BE" sz="4800" dirty="0">
              <a:latin typeface="+mn-lt"/>
            </a:endParaRPr>
          </a:p>
        </p:txBody>
      </p:sp>
      <p:pic>
        <p:nvPicPr>
          <p:cNvPr id="1028" name="Picture 4" descr="http://www.scioto.com/wp-content/uploads/2012/09/Best_Buddi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257" y="2050015"/>
            <a:ext cx="4206788" cy="37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734924" y="5975797"/>
            <a:ext cx="2421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www.bestbuddies.org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28339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err="1" smtClean="0">
                <a:latin typeface="+mn-lt"/>
              </a:rPr>
              <a:t>Techniques</a:t>
            </a:r>
            <a:endParaRPr lang="nl-BE" sz="4800" dirty="0">
              <a:latin typeface="+mn-lt"/>
            </a:endParaRP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5518355" cy="4044243"/>
          </a:xfrm>
        </p:spPr>
        <p:txBody>
          <a:bodyPr>
            <a:normAutofit/>
          </a:bodyPr>
          <a:lstStyle/>
          <a:p>
            <a:r>
              <a:rPr lang="nl-BE" sz="3600" dirty="0" smtClean="0"/>
              <a:t>User </a:t>
            </a:r>
            <a:r>
              <a:rPr lang="nl-BE" sz="3600" dirty="0" err="1" smtClean="0"/>
              <a:t>Centred</a:t>
            </a:r>
            <a:r>
              <a:rPr lang="nl-BE" sz="3600" dirty="0" smtClean="0"/>
              <a:t> Design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354658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User </a:t>
            </a:r>
            <a:r>
              <a:rPr lang="nl-BE" sz="4800" dirty="0" err="1" smtClean="0">
                <a:latin typeface="+mn-lt"/>
              </a:rPr>
              <a:t>Centred</a:t>
            </a:r>
            <a:r>
              <a:rPr lang="nl-BE" sz="4800" dirty="0" smtClean="0">
                <a:latin typeface="+mn-lt"/>
              </a:rPr>
              <a:t> Design</a:t>
            </a:r>
            <a:endParaRPr lang="nl-BE" sz="4800" dirty="0">
              <a:latin typeface="+mn-lt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257" y="1934107"/>
            <a:ext cx="2396275" cy="414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User </a:t>
            </a:r>
            <a:r>
              <a:rPr lang="nl-BE" sz="4800" dirty="0" err="1" smtClean="0">
                <a:latin typeface="+mn-lt"/>
              </a:rPr>
              <a:t>Centred</a:t>
            </a:r>
            <a:r>
              <a:rPr lang="nl-BE" sz="4800" dirty="0" smtClean="0">
                <a:latin typeface="+mn-lt"/>
              </a:rPr>
              <a:t> Design</a:t>
            </a:r>
            <a:endParaRPr lang="nl-BE" sz="4800" dirty="0">
              <a:latin typeface="+mn-lt"/>
            </a:endParaRPr>
          </a:p>
        </p:txBody>
      </p:sp>
      <p:pic>
        <p:nvPicPr>
          <p:cNvPr id="2050" name="Picture 2" descr="http://www.yevol.com/en/access2003/forms/form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257" y="2292752"/>
            <a:ext cx="503872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593257" y="5885645"/>
            <a:ext cx="2468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www.yevol.com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11170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User </a:t>
            </a:r>
            <a:r>
              <a:rPr lang="nl-BE" sz="4800" dirty="0" err="1" smtClean="0">
                <a:latin typeface="+mn-lt"/>
              </a:rPr>
              <a:t>Centred</a:t>
            </a:r>
            <a:r>
              <a:rPr lang="nl-BE" sz="4800" dirty="0" smtClean="0">
                <a:latin typeface="+mn-lt"/>
              </a:rPr>
              <a:t> Design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5"/>
            <a:ext cx="5518355" cy="3528040"/>
          </a:xfrm>
        </p:spPr>
        <p:txBody>
          <a:bodyPr>
            <a:normAutofit/>
          </a:bodyPr>
          <a:lstStyle/>
          <a:p>
            <a:r>
              <a:rPr lang="nl-BE" sz="3600" dirty="0" err="1"/>
              <a:t>Appreciative</a:t>
            </a:r>
            <a:r>
              <a:rPr lang="nl-BE" sz="3600" dirty="0"/>
              <a:t> </a:t>
            </a:r>
            <a:r>
              <a:rPr lang="nl-BE" sz="3600" dirty="0" err="1"/>
              <a:t>inquiry</a:t>
            </a:r>
            <a:endParaRPr lang="nl-BE" sz="3600" dirty="0"/>
          </a:p>
          <a:p>
            <a:r>
              <a:rPr lang="nl-BE" sz="3600" dirty="0" err="1" smtClean="0"/>
              <a:t>Maguire</a:t>
            </a:r>
            <a:r>
              <a:rPr lang="nl-BE" sz="3600" dirty="0" smtClean="0"/>
              <a:t> </a:t>
            </a:r>
            <a:r>
              <a:rPr lang="nl-BE" sz="3600" dirty="0" err="1" smtClean="0"/>
              <a:t>framework</a:t>
            </a:r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35541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err="1"/>
              <a:t>Maguire</a:t>
            </a:r>
            <a:r>
              <a:rPr lang="nl-BE" dirty="0"/>
              <a:t> </a:t>
            </a:r>
            <a:r>
              <a:rPr lang="nl-BE" dirty="0" err="1"/>
              <a:t>framework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597238"/>
              </p:ext>
            </p:extLst>
          </p:nvPr>
        </p:nvGraphicFramePr>
        <p:xfrm>
          <a:off x="838200" y="1825625"/>
          <a:ext cx="10515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Planning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Context</a:t>
                      </a:r>
                      <a:r>
                        <a:rPr lang="nl-BE" baseline="0" dirty="0" smtClean="0"/>
                        <a:t> of </a:t>
                      </a:r>
                      <a:r>
                        <a:rPr lang="nl-BE" baseline="0" dirty="0" err="1" smtClean="0"/>
                        <a:t>use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Requirements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Design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Evaluation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Excel document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4.1 </a:t>
                      </a:r>
                      <a:r>
                        <a:rPr lang="nl-BE" dirty="0" err="1" smtClean="0"/>
                        <a:t>Identify</a:t>
                      </a:r>
                      <a:r>
                        <a:rPr lang="nl-BE" dirty="0" smtClean="0"/>
                        <a:t> Stakeholders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5.1 Stakeholder analysis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6.1</a:t>
                      </a:r>
                      <a:r>
                        <a:rPr lang="nl-BE" baseline="0" dirty="0" smtClean="0"/>
                        <a:t> Brainstorming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7.2 </a:t>
                      </a:r>
                      <a:r>
                        <a:rPr lang="nl-BE" dirty="0" err="1" smtClean="0"/>
                        <a:t>Assisted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evaluation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4.2 Context of </a:t>
                      </a:r>
                      <a:r>
                        <a:rPr lang="nl-BE" dirty="0" err="1" smtClean="0"/>
                        <a:t>use</a:t>
                      </a:r>
                      <a:r>
                        <a:rPr lang="nl-BE" dirty="0" smtClean="0"/>
                        <a:t> analysis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5.5 </a:t>
                      </a:r>
                      <a:r>
                        <a:rPr lang="nl-BE" dirty="0" err="1" smtClean="0"/>
                        <a:t>Scenarios</a:t>
                      </a:r>
                      <a:r>
                        <a:rPr lang="nl-BE" dirty="0" smtClean="0"/>
                        <a:t> of </a:t>
                      </a:r>
                      <a:r>
                        <a:rPr lang="nl-BE" dirty="0" err="1" smtClean="0"/>
                        <a:t>use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6.2</a:t>
                      </a:r>
                      <a:r>
                        <a:rPr lang="nl-BE" baseline="0" dirty="0" smtClean="0"/>
                        <a:t> Parallel design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7.3 </a:t>
                      </a:r>
                      <a:r>
                        <a:rPr lang="nl-BE" dirty="0" err="1" smtClean="0"/>
                        <a:t>Heuristic</a:t>
                      </a:r>
                      <a:r>
                        <a:rPr lang="nl-BE" baseline="0" dirty="0" smtClean="0"/>
                        <a:t> or expert </a:t>
                      </a:r>
                      <a:r>
                        <a:rPr lang="nl-BE" baseline="0" dirty="0" err="1" smtClean="0"/>
                        <a:t>evaluation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4.4 Field </a:t>
                      </a:r>
                      <a:r>
                        <a:rPr lang="nl-BE" dirty="0" err="1" smtClean="0"/>
                        <a:t>study</a:t>
                      </a:r>
                      <a:r>
                        <a:rPr lang="nl-BE" dirty="0" smtClean="0"/>
                        <a:t>/user</a:t>
                      </a:r>
                      <a:r>
                        <a:rPr lang="nl-BE" baseline="0" dirty="0" smtClean="0"/>
                        <a:t> </a:t>
                      </a:r>
                      <a:r>
                        <a:rPr lang="nl-BE" baseline="0" dirty="0" err="1" smtClean="0"/>
                        <a:t>observation</a:t>
                      </a:r>
                      <a:endParaRPr lang="nl-B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5.7 </a:t>
                      </a:r>
                      <a:r>
                        <a:rPr lang="nl-BE" dirty="0" err="1" smtClean="0"/>
                        <a:t>Existing</a:t>
                      </a:r>
                      <a:r>
                        <a:rPr lang="nl-BE" dirty="0" smtClean="0"/>
                        <a:t> system analysis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6.8 Software prototyping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7.4 </a:t>
                      </a:r>
                      <a:r>
                        <a:rPr lang="nl-BE" dirty="0" err="1" smtClean="0"/>
                        <a:t>Controlled</a:t>
                      </a:r>
                      <a:r>
                        <a:rPr lang="nl-BE" dirty="0" smtClean="0"/>
                        <a:t> user </a:t>
                      </a:r>
                      <a:r>
                        <a:rPr lang="nl-BE" dirty="0" err="1" smtClean="0"/>
                        <a:t>testing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aseline="0" dirty="0" smtClean="0"/>
                        <a:t>4.5 </a:t>
                      </a:r>
                      <a:r>
                        <a:rPr lang="nl-BE" baseline="0" dirty="0" err="1" smtClean="0"/>
                        <a:t>Diary</a:t>
                      </a:r>
                      <a:r>
                        <a:rPr lang="nl-BE" baseline="0" dirty="0" smtClean="0"/>
                        <a:t> </a:t>
                      </a:r>
                      <a:r>
                        <a:rPr lang="nl-BE" baseline="0" dirty="0" err="1" smtClean="0"/>
                        <a:t>keeping</a:t>
                      </a:r>
                      <a:endParaRPr lang="nl-B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5.10 User, </a:t>
                      </a:r>
                      <a:r>
                        <a:rPr lang="nl-BE" dirty="0" err="1" smtClean="0"/>
                        <a:t>usability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and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organizational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requirements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6.9 Wizard-of-</a:t>
                      </a:r>
                      <a:r>
                        <a:rPr lang="nl-BE" dirty="0" err="1" smtClean="0"/>
                        <a:t>Oz</a:t>
                      </a:r>
                      <a:r>
                        <a:rPr lang="nl-BE" baseline="0" dirty="0" smtClean="0"/>
                        <a:t> prototyping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9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6" y="733825"/>
            <a:ext cx="6434833" cy="1316191"/>
          </a:xfrm>
        </p:spPr>
        <p:txBody>
          <a:bodyPr>
            <a:normAutofit fontScale="90000"/>
          </a:bodyPr>
          <a:lstStyle/>
          <a:p>
            <a:r>
              <a:rPr lang="nl-BE" sz="4800" dirty="0" err="1" smtClean="0">
                <a:latin typeface="+mn-lt"/>
              </a:rPr>
              <a:t>Scenarios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for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communication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with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clients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7053019" cy="4044243"/>
          </a:xfrm>
        </p:spPr>
        <p:txBody>
          <a:bodyPr>
            <a:normAutofit/>
          </a:bodyPr>
          <a:lstStyle/>
          <a:p>
            <a:r>
              <a:rPr lang="nl-BE" sz="3600" dirty="0" smtClean="0">
                <a:hlinkClick r:id="rId2"/>
              </a:rPr>
              <a:t>communicatie_vpadv2.docx</a:t>
            </a:r>
          </a:p>
          <a:p>
            <a:r>
              <a:rPr lang="nl-BE" sz="3600" dirty="0" smtClean="0">
                <a:hlinkClick r:id="rId2"/>
              </a:rPr>
              <a:t>scenario_20150513.docx</a:t>
            </a:r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2458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err="1" smtClean="0">
                <a:latin typeface="+mn-lt"/>
              </a:rPr>
              <a:t>Overview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5518355" cy="4265469"/>
          </a:xfrm>
        </p:spPr>
        <p:txBody>
          <a:bodyPr>
            <a:normAutofit/>
          </a:bodyPr>
          <a:lstStyle/>
          <a:p>
            <a:r>
              <a:rPr lang="nl-BE" sz="3600" dirty="0" err="1" smtClean="0"/>
              <a:t>Introduction</a:t>
            </a:r>
            <a:endParaRPr lang="nl-BE" sz="3600" dirty="0" smtClean="0"/>
          </a:p>
          <a:p>
            <a:r>
              <a:rPr lang="nl-BE" sz="3600" dirty="0" smtClean="0"/>
              <a:t>Project scope</a:t>
            </a:r>
          </a:p>
          <a:p>
            <a:r>
              <a:rPr lang="nl-BE" sz="3600" dirty="0" err="1"/>
              <a:t>Challenges</a:t>
            </a:r>
            <a:endParaRPr lang="nl-BE" sz="3600" dirty="0"/>
          </a:p>
          <a:p>
            <a:r>
              <a:rPr lang="nl-BE" sz="3600" dirty="0" err="1" smtClean="0"/>
              <a:t>Techniques</a:t>
            </a:r>
            <a:endParaRPr lang="nl-BE" sz="3600" dirty="0" smtClean="0"/>
          </a:p>
          <a:p>
            <a:r>
              <a:rPr lang="nl-BE" sz="3600" dirty="0" smtClean="0"/>
              <a:t>Project </a:t>
            </a:r>
            <a:r>
              <a:rPr lang="nl-BE" sz="3600" dirty="0" err="1" smtClean="0"/>
              <a:t>result</a:t>
            </a:r>
            <a:endParaRPr lang="nl-BE" sz="3600" dirty="0" smtClean="0"/>
          </a:p>
          <a:p>
            <a:r>
              <a:rPr lang="nl-BE" sz="3600" dirty="0" err="1" smtClean="0"/>
              <a:t>Questions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72486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6" y="733825"/>
            <a:ext cx="6434833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Scenario 3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7053019" cy="4044243"/>
          </a:xfrm>
        </p:spPr>
        <p:txBody>
          <a:bodyPr>
            <a:normAutofit fontScale="92500" lnSpcReduction="20000"/>
          </a:bodyPr>
          <a:lstStyle/>
          <a:p>
            <a:r>
              <a:rPr lang="nl-BE" sz="3600" dirty="0" smtClean="0"/>
              <a:t>Client </a:t>
            </a:r>
            <a:r>
              <a:rPr lang="nl-BE" sz="3600" dirty="0" err="1" smtClean="0"/>
              <a:t>leaves</a:t>
            </a:r>
            <a:r>
              <a:rPr lang="nl-BE" sz="3600" dirty="0" smtClean="0"/>
              <a:t> on </a:t>
            </a:r>
            <a:r>
              <a:rPr lang="nl-BE" sz="3600" dirty="0" err="1" smtClean="0"/>
              <a:t>foot</a:t>
            </a:r>
            <a:r>
              <a:rPr lang="nl-BE" sz="3600" dirty="0" smtClean="0"/>
              <a:t> but </a:t>
            </a:r>
            <a:r>
              <a:rPr lang="nl-BE" sz="3600" dirty="0" err="1" smtClean="0"/>
              <a:t>gets</a:t>
            </a:r>
            <a:r>
              <a:rPr lang="nl-BE" sz="3600" dirty="0" smtClean="0"/>
              <a:t> lost.</a:t>
            </a:r>
            <a:endParaRPr lang="nl-BE" sz="3600" dirty="0"/>
          </a:p>
          <a:p>
            <a:r>
              <a:rPr lang="nl-BE" sz="3600" dirty="0" smtClean="0"/>
              <a:t>System </a:t>
            </a:r>
            <a:r>
              <a:rPr lang="nl-BE" sz="3600" dirty="0" err="1" smtClean="0"/>
              <a:t>sends</a:t>
            </a:r>
            <a:r>
              <a:rPr lang="nl-BE" sz="3600" dirty="0" smtClean="0"/>
              <a:t> </a:t>
            </a:r>
            <a:r>
              <a:rPr lang="nl-BE" sz="3600" dirty="0" err="1" smtClean="0"/>
              <a:t>message</a:t>
            </a:r>
            <a:r>
              <a:rPr lang="nl-BE" sz="3600" dirty="0" smtClean="0"/>
              <a:t> </a:t>
            </a:r>
            <a:r>
              <a:rPr lang="nl-BE" sz="3600" dirty="0" err="1" smtClean="0"/>
              <a:t>to</a:t>
            </a:r>
            <a:r>
              <a:rPr lang="nl-BE" sz="3600" dirty="0" smtClean="0"/>
              <a:t> </a:t>
            </a:r>
            <a:r>
              <a:rPr lang="nl-BE" sz="3600" dirty="0" err="1" smtClean="0"/>
              <a:t>client</a:t>
            </a:r>
            <a:r>
              <a:rPr lang="nl-BE" sz="3600" dirty="0" smtClean="0"/>
              <a:t>: 	</a:t>
            </a:r>
            <a:r>
              <a:rPr lang="nl-BE" sz="3600" i="1" dirty="0" smtClean="0"/>
              <a:t>Stop! Verkeerde weg!</a:t>
            </a:r>
          </a:p>
          <a:p>
            <a:r>
              <a:rPr lang="nl-BE" sz="3600" dirty="0" smtClean="0"/>
              <a:t>System </a:t>
            </a:r>
            <a:r>
              <a:rPr lang="nl-BE" sz="3600" dirty="0" err="1" smtClean="0"/>
              <a:t>sends</a:t>
            </a:r>
            <a:r>
              <a:rPr lang="nl-BE" sz="3600" dirty="0" smtClean="0"/>
              <a:t> </a:t>
            </a:r>
            <a:r>
              <a:rPr lang="nl-BE" sz="3600" dirty="0" err="1" smtClean="0"/>
              <a:t>message</a:t>
            </a:r>
            <a:r>
              <a:rPr lang="nl-BE" sz="3600" dirty="0" smtClean="0"/>
              <a:t> </a:t>
            </a:r>
            <a:r>
              <a:rPr lang="nl-BE" sz="3600" dirty="0" err="1" smtClean="0"/>
              <a:t>to</a:t>
            </a:r>
            <a:r>
              <a:rPr lang="nl-BE" sz="3600" dirty="0" smtClean="0"/>
              <a:t> coach: 	</a:t>
            </a:r>
            <a:r>
              <a:rPr lang="nl-BE" sz="3600" i="1" dirty="0" smtClean="0"/>
              <a:t>Cliënt is verloren gelopen</a:t>
            </a:r>
            <a:endParaRPr lang="nl-BE" sz="3600" i="1" dirty="0"/>
          </a:p>
          <a:p>
            <a:r>
              <a:rPr lang="nl-BE" sz="3600" dirty="0" smtClean="0"/>
              <a:t>Coach </a:t>
            </a:r>
            <a:r>
              <a:rPr lang="nl-BE" sz="3600" dirty="0" err="1" smtClean="0"/>
              <a:t>sends</a:t>
            </a:r>
            <a:r>
              <a:rPr lang="nl-BE" sz="3600" dirty="0" smtClean="0"/>
              <a:t> </a:t>
            </a:r>
            <a:r>
              <a:rPr lang="nl-BE" sz="3600" dirty="0" err="1" smtClean="0"/>
              <a:t>message</a:t>
            </a:r>
            <a:r>
              <a:rPr lang="nl-BE" sz="3600" dirty="0" smtClean="0"/>
              <a:t> </a:t>
            </a:r>
            <a:r>
              <a:rPr lang="nl-BE" sz="3600" dirty="0" err="1" smtClean="0"/>
              <a:t>to</a:t>
            </a:r>
            <a:r>
              <a:rPr lang="nl-BE" sz="3600" dirty="0" smtClean="0"/>
              <a:t> </a:t>
            </a:r>
            <a:r>
              <a:rPr lang="nl-BE" sz="3600" dirty="0" err="1" smtClean="0"/>
              <a:t>client</a:t>
            </a:r>
            <a:r>
              <a:rPr lang="nl-BE" sz="3600" dirty="0" smtClean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nl-BE" sz="3200" i="1" dirty="0" smtClean="0"/>
              <a:t>Ik </a:t>
            </a:r>
            <a:r>
              <a:rPr lang="nl-BE" sz="3200" i="1" dirty="0"/>
              <a:t>kom </a:t>
            </a:r>
            <a:r>
              <a:rPr lang="nl-BE" sz="3200" i="1" dirty="0" smtClean="0"/>
              <a:t>eraan</a:t>
            </a:r>
          </a:p>
          <a:p>
            <a:pPr marL="971550" lvl="1" indent="-514350">
              <a:buFont typeface="+mj-lt"/>
              <a:buAutoNum type="alphaLcParenR"/>
            </a:pPr>
            <a:r>
              <a:rPr lang="nl-BE" sz="3200" i="1" dirty="0" smtClean="0"/>
              <a:t>Vraag </a:t>
            </a:r>
            <a:r>
              <a:rPr lang="nl-BE" sz="3200" i="1" dirty="0"/>
              <a:t>iemand om </a:t>
            </a:r>
            <a:r>
              <a:rPr lang="nl-BE" sz="3200" i="1" dirty="0" smtClean="0"/>
              <a:t>hulp. Toon </a:t>
            </a:r>
            <a:r>
              <a:rPr lang="nl-BE" sz="3200" i="1" dirty="0"/>
              <a:t>je </a:t>
            </a:r>
            <a:r>
              <a:rPr lang="nl-BE" sz="3200" i="1" dirty="0" smtClean="0"/>
              <a:t>kaart</a:t>
            </a:r>
          </a:p>
          <a:p>
            <a:pPr marL="971550" lvl="1" indent="-514350">
              <a:buFont typeface="+mj-lt"/>
              <a:buAutoNum type="alphaLcParenR"/>
            </a:pPr>
            <a:r>
              <a:rPr lang="nl-BE" sz="3200" i="1" dirty="0" smtClean="0"/>
              <a:t>Bel </a:t>
            </a:r>
            <a:r>
              <a:rPr lang="nl-BE" sz="3200" i="1" dirty="0"/>
              <a:t>me </a:t>
            </a:r>
            <a:r>
              <a:rPr lang="nl-BE" sz="3200" i="1" dirty="0" smtClean="0"/>
              <a:t>op.</a:t>
            </a:r>
            <a:endParaRPr lang="nl-BE" sz="3200" i="1" dirty="0"/>
          </a:p>
          <a:p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137356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447712" cy="1316191"/>
          </a:xfrm>
        </p:spPr>
        <p:txBody>
          <a:bodyPr>
            <a:normAutofit fontScale="90000"/>
          </a:bodyPr>
          <a:lstStyle/>
          <a:p>
            <a:r>
              <a:rPr lang="nl-BE" sz="4800" dirty="0" smtClean="0">
                <a:latin typeface="+mn-lt"/>
              </a:rPr>
              <a:t>Pictogram </a:t>
            </a:r>
            <a:r>
              <a:rPr lang="nl-BE" sz="4800" dirty="0" err="1" smtClean="0">
                <a:latin typeface="+mn-lt"/>
              </a:rPr>
              <a:t>translation</a:t>
            </a:r>
            <a:r>
              <a:rPr lang="nl-BE" sz="4800" dirty="0" smtClean="0">
                <a:latin typeface="+mn-lt"/>
              </a:rPr>
              <a:t>: </a:t>
            </a:r>
            <a:br>
              <a:rPr lang="nl-BE" sz="4800" dirty="0" smtClean="0">
                <a:latin typeface="+mn-lt"/>
              </a:rPr>
            </a:br>
            <a:r>
              <a:rPr lang="nl-BE" sz="4800" i="1" dirty="0" smtClean="0">
                <a:latin typeface="+mn-lt"/>
              </a:rPr>
              <a:t>Stop! Verkeerde weg!</a:t>
            </a:r>
            <a:endParaRPr lang="nl-BE" sz="4800" i="1" dirty="0">
              <a:latin typeface="+mn-lt"/>
            </a:endParaRPr>
          </a:p>
        </p:txBody>
      </p:sp>
      <p:pic>
        <p:nvPicPr>
          <p:cNvPr id="11" name="Tijdelijke aanduiding voor inhoud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522" y="2288301"/>
            <a:ext cx="1382177" cy="138217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8513" y="2288301"/>
            <a:ext cx="1382177" cy="1382177"/>
          </a:xfrm>
          <a:prstGeom prst="rect">
            <a:avLst/>
          </a:prstGeom>
        </p:spPr>
      </p:pic>
      <p:pic>
        <p:nvPicPr>
          <p:cNvPr id="23" name="Afbeelding 22" descr="http://webservices.ccl.kuleuven.be/picto/beta/weg_nw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689" y="2288300"/>
            <a:ext cx="1245113" cy="138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Afbeelding 23" descr="http://webservices.ccl.kuleuven.be/picto/sclera/hand-2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21" y="4140580"/>
            <a:ext cx="1365991" cy="1358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Afbeelding 24" descr="http://webservices.ccl.kuleuven.be/picto/sclera/weg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688" y="4140578"/>
            <a:ext cx="1245113" cy="135869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vak 12"/>
          <p:cNvSpPr txBox="1"/>
          <p:nvPr/>
        </p:nvSpPr>
        <p:spPr>
          <a:xfrm>
            <a:off x="4269347" y="5129943"/>
            <a:ext cx="1240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Verkeerde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702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447712" cy="1316191"/>
          </a:xfrm>
        </p:spPr>
        <p:txBody>
          <a:bodyPr>
            <a:normAutofit fontScale="90000"/>
          </a:bodyPr>
          <a:lstStyle/>
          <a:p>
            <a:r>
              <a:rPr lang="nl-BE" sz="4800" dirty="0" smtClean="0">
                <a:latin typeface="+mn-lt"/>
              </a:rPr>
              <a:t>Pictogram </a:t>
            </a:r>
            <a:r>
              <a:rPr lang="nl-BE" sz="4800" dirty="0" err="1" smtClean="0">
                <a:latin typeface="+mn-lt"/>
              </a:rPr>
              <a:t>translation</a:t>
            </a:r>
            <a:r>
              <a:rPr lang="nl-BE" sz="4800" dirty="0" smtClean="0">
                <a:latin typeface="+mn-lt"/>
              </a:rPr>
              <a:t>: </a:t>
            </a:r>
            <a:br>
              <a:rPr lang="nl-BE" sz="4800" dirty="0" smtClean="0">
                <a:latin typeface="+mn-lt"/>
              </a:rPr>
            </a:br>
            <a:r>
              <a:rPr lang="nl-BE" sz="4800" i="1" dirty="0" smtClean="0">
                <a:latin typeface="+mn-lt"/>
              </a:rPr>
              <a:t>Ik kom naar jou</a:t>
            </a:r>
            <a:endParaRPr lang="nl-BE" sz="4800" i="1" dirty="0">
              <a:latin typeface="+mn-lt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580686" y="5129941"/>
            <a:ext cx="1245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n</a:t>
            </a:r>
            <a:r>
              <a:rPr lang="nl-BE" dirty="0" smtClean="0"/>
              <a:t>aar</a:t>
            </a:r>
            <a:endParaRPr lang="nl-BE" dirty="0"/>
          </a:p>
        </p:txBody>
      </p:sp>
      <p:pic>
        <p:nvPicPr>
          <p:cNvPr id="9" name="Afbeelding 8" descr="http://webservices.ccl.kuleuven.be/picto/beta/ik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20" y="2288300"/>
            <a:ext cx="1365991" cy="138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Afbeelding 13" descr="http://webservices.ccl.kuleuven.be/picto/beta/kome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343" y="2288300"/>
            <a:ext cx="1311344" cy="138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Afbeelding 14" descr="http://webservices.ccl.kuleuven.be/picto/beta/naa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687" y="2288300"/>
            <a:ext cx="1245113" cy="138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Afbeelding 15" descr="http://webservices.ccl.kuleuven.be/picto/beta/jij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632" y="2288300"/>
            <a:ext cx="1358368" cy="138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Afbeelding 16" descr="http://webservices.ccl.kuleuven.be/picto/sclera/ik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19" y="4140577"/>
            <a:ext cx="1365991" cy="1358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Afbeelding 17" descr="http://webservices.ccl.kuleuven.be/picto/sclera/wijsvinger-gebaar-kom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343" y="4140576"/>
            <a:ext cx="1311344" cy="1358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http://webservices.ccl.kuleuven.be/picto/sclera/jij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632" y="4140575"/>
            <a:ext cx="1358368" cy="1358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5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447712" cy="1316191"/>
          </a:xfrm>
        </p:spPr>
        <p:txBody>
          <a:bodyPr>
            <a:normAutofit fontScale="90000"/>
          </a:bodyPr>
          <a:lstStyle/>
          <a:p>
            <a:r>
              <a:rPr lang="nl-BE" sz="4800" dirty="0" smtClean="0">
                <a:latin typeface="+mn-lt"/>
              </a:rPr>
              <a:t>Pictogram </a:t>
            </a:r>
            <a:r>
              <a:rPr lang="nl-BE" sz="4800" dirty="0" err="1" smtClean="0">
                <a:latin typeface="+mn-lt"/>
              </a:rPr>
              <a:t>translation</a:t>
            </a:r>
            <a:r>
              <a:rPr lang="nl-BE" sz="4800" dirty="0" smtClean="0">
                <a:latin typeface="+mn-lt"/>
              </a:rPr>
              <a:t>: </a:t>
            </a:r>
            <a:br>
              <a:rPr lang="nl-BE" sz="4800" dirty="0" smtClean="0">
                <a:latin typeface="+mn-lt"/>
              </a:rPr>
            </a:br>
            <a:r>
              <a:rPr lang="nl-BE" sz="4800" i="1" dirty="0" smtClean="0">
                <a:latin typeface="+mn-lt"/>
              </a:rPr>
              <a:t>Vraag hulp aan iemand. Toon je kaart</a:t>
            </a:r>
            <a:endParaRPr lang="nl-BE" sz="4800" i="1" dirty="0">
              <a:latin typeface="+mn-lt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832518" y="5129940"/>
            <a:ext cx="1245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Toon</a:t>
            </a:r>
            <a:endParaRPr lang="nl-BE" dirty="0"/>
          </a:p>
        </p:txBody>
      </p:sp>
      <p:pic>
        <p:nvPicPr>
          <p:cNvPr id="11" name="Afbeelding 10" descr="http://webservices.ccl.kuleuven.be/picto/beta/vrage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18" y="2288300"/>
            <a:ext cx="1365991" cy="138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Afbeelding 11" descr="http://webservices.ccl.kuleuven.be/picto/beta/helpe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341" y="2288300"/>
            <a:ext cx="1240514" cy="138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Afbeelding 19" descr="http://webservices.ccl.kuleuven.be/picto/beta/aan_vz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685" y="2288300"/>
            <a:ext cx="1245113" cy="138217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kstvak 20"/>
          <p:cNvSpPr txBox="1"/>
          <p:nvPr/>
        </p:nvSpPr>
        <p:spPr>
          <a:xfrm>
            <a:off x="6896628" y="3301146"/>
            <a:ext cx="1245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iemand</a:t>
            </a:r>
            <a:endParaRPr lang="nl-BE" dirty="0"/>
          </a:p>
        </p:txBody>
      </p:sp>
      <p:pic>
        <p:nvPicPr>
          <p:cNvPr id="14" name="Afbeelding 13" descr="http://webservices.ccl.kuleuven.be/picto/beta/jouw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509" y="4140574"/>
            <a:ext cx="1311346" cy="1358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Afbeelding 14" descr="http://webservices.ccl.kuleuven.be/picto/beta/ding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732" y="4140573"/>
            <a:ext cx="1265895" cy="1358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4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447712" cy="1316191"/>
          </a:xfrm>
        </p:spPr>
        <p:txBody>
          <a:bodyPr>
            <a:normAutofit fontScale="90000"/>
          </a:bodyPr>
          <a:lstStyle/>
          <a:p>
            <a:r>
              <a:rPr lang="nl-BE" sz="4800" dirty="0" smtClean="0">
                <a:latin typeface="+mn-lt"/>
              </a:rPr>
              <a:t>Pictogram </a:t>
            </a:r>
            <a:r>
              <a:rPr lang="nl-BE" sz="4800" dirty="0" err="1" smtClean="0">
                <a:latin typeface="+mn-lt"/>
              </a:rPr>
              <a:t>translation</a:t>
            </a:r>
            <a:r>
              <a:rPr lang="nl-BE" sz="4800" dirty="0" smtClean="0">
                <a:latin typeface="+mn-lt"/>
              </a:rPr>
              <a:t>: </a:t>
            </a:r>
            <a:br>
              <a:rPr lang="nl-BE" sz="4800" dirty="0" smtClean="0">
                <a:latin typeface="+mn-lt"/>
              </a:rPr>
            </a:br>
            <a:r>
              <a:rPr lang="nl-BE" sz="4800" i="1" dirty="0" smtClean="0">
                <a:latin typeface="+mn-lt"/>
              </a:rPr>
              <a:t>Bel me</a:t>
            </a:r>
            <a:endParaRPr lang="nl-BE" sz="4800" i="1" dirty="0">
              <a:latin typeface="+mn-lt"/>
            </a:endParaRPr>
          </a:p>
        </p:txBody>
      </p:sp>
      <p:pic>
        <p:nvPicPr>
          <p:cNvPr id="10" name="Afbeelding 9" descr="http://webservices.ccl.kuleuven.be/picto/beta/bellen_han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20" y="2288300"/>
            <a:ext cx="1365991" cy="138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Afbeelding 13" descr="http://webservices.ccl.kuleuven.be/picto/beta/ik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724" y="2288300"/>
            <a:ext cx="1214963" cy="138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Afbeelding 14" descr="http://webservices.ccl.kuleuven.be/picto/sclera/gsm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19" y="4140577"/>
            <a:ext cx="1365991" cy="1358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Afbeelding 15" descr="http://webservices.ccl.kuleuven.be/picto/sclera/ik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723" y="4140576"/>
            <a:ext cx="1214963" cy="1358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94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447712" cy="1316191"/>
          </a:xfrm>
        </p:spPr>
        <p:txBody>
          <a:bodyPr>
            <a:normAutofit fontScale="90000"/>
          </a:bodyPr>
          <a:lstStyle/>
          <a:p>
            <a:r>
              <a:rPr lang="nl-BE" sz="4800" dirty="0" smtClean="0">
                <a:latin typeface="+mn-lt"/>
              </a:rPr>
              <a:t>Pictogram </a:t>
            </a:r>
            <a:r>
              <a:rPr lang="nl-BE" sz="4800" dirty="0" err="1" smtClean="0">
                <a:latin typeface="+mn-lt"/>
              </a:rPr>
              <a:t>translation</a:t>
            </a:r>
            <a:r>
              <a:rPr lang="nl-BE" sz="4800" dirty="0" smtClean="0">
                <a:latin typeface="+mn-lt"/>
              </a:rPr>
              <a:t> v2: </a:t>
            </a:r>
            <a:br>
              <a:rPr lang="nl-BE" sz="4800" dirty="0" smtClean="0">
                <a:latin typeface="+mn-lt"/>
              </a:rPr>
            </a:br>
            <a:r>
              <a:rPr lang="nl-BE" sz="4800" i="1" dirty="0" smtClean="0">
                <a:latin typeface="+mn-lt"/>
              </a:rPr>
              <a:t>Stop! Verkeerde weg!</a:t>
            </a:r>
            <a:endParaRPr lang="nl-BE" sz="4800" i="1" dirty="0">
              <a:latin typeface="+mn-lt"/>
            </a:endParaRPr>
          </a:p>
        </p:txBody>
      </p:sp>
      <p:pic>
        <p:nvPicPr>
          <p:cNvPr id="11" name="Tijdelijke aanduiding voor inhoud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522" y="2288301"/>
            <a:ext cx="1382177" cy="1382177"/>
          </a:xfrm>
          <a:prstGeom prst="rect">
            <a:avLst/>
          </a:prstGeom>
        </p:spPr>
      </p:pic>
      <p:pic>
        <p:nvPicPr>
          <p:cNvPr id="24" name="Afbeelding 23" descr="http://webservices.ccl.kuleuven.be/picto/sclera/hand-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21" y="4140580"/>
            <a:ext cx="1365991" cy="1358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" descr="testje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69347" y="2288301"/>
            <a:ext cx="1311341" cy="1382177"/>
          </a:xfrm>
          <a:prstGeom prst="rect">
            <a:avLst/>
          </a:prstGeom>
        </p:spPr>
      </p:pic>
      <p:pic>
        <p:nvPicPr>
          <p:cNvPr id="10" name="Picture 0" descr="testje2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69347" y="4140580"/>
            <a:ext cx="1311341" cy="13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447712" cy="1316191"/>
          </a:xfrm>
        </p:spPr>
        <p:txBody>
          <a:bodyPr>
            <a:normAutofit fontScale="90000"/>
          </a:bodyPr>
          <a:lstStyle/>
          <a:p>
            <a:r>
              <a:rPr lang="nl-BE" sz="4800" dirty="0" smtClean="0">
                <a:latin typeface="+mn-lt"/>
              </a:rPr>
              <a:t>Pictogram </a:t>
            </a:r>
            <a:r>
              <a:rPr lang="nl-BE" sz="4800" dirty="0" err="1" smtClean="0">
                <a:latin typeface="+mn-lt"/>
              </a:rPr>
              <a:t>translation</a:t>
            </a:r>
            <a:r>
              <a:rPr lang="nl-BE" sz="4800" dirty="0" smtClean="0">
                <a:latin typeface="+mn-lt"/>
              </a:rPr>
              <a:t> v2: </a:t>
            </a:r>
            <a:br>
              <a:rPr lang="nl-BE" sz="4800" dirty="0" smtClean="0">
                <a:latin typeface="+mn-lt"/>
              </a:rPr>
            </a:br>
            <a:r>
              <a:rPr lang="nl-BE" sz="4800" i="1" dirty="0" smtClean="0">
                <a:latin typeface="+mn-lt"/>
              </a:rPr>
              <a:t>Ik kom naar jou</a:t>
            </a:r>
            <a:endParaRPr lang="nl-BE" sz="4800" i="1" dirty="0">
              <a:latin typeface="+mn-lt"/>
            </a:endParaRPr>
          </a:p>
        </p:txBody>
      </p:sp>
      <p:pic>
        <p:nvPicPr>
          <p:cNvPr id="16" name="Afbeelding 15" descr="http://webservices.ccl.kuleuven.be/picto/beta/jij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19" y="2404206"/>
            <a:ext cx="1358368" cy="1382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Afbeelding 18" descr="http://webservices.ccl.kuleuven.be/picto/sclera/jij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19" y="4140574"/>
            <a:ext cx="1358368" cy="1358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0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447712" cy="1316191"/>
          </a:xfrm>
        </p:spPr>
        <p:txBody>
          <a:bodyPr>
            <a:normAutofit fontScale="90000"/>
          </a:bodyPr>
          <a:lstStyle/>
          <a:p>
            <a:r>
              <a:rPr lang="nl-BE" sz="4800" dirty="0" smtClean="0">
                <a:latin typeface="+mn-lt"/>
              </a:rPr>
              <a:t>Pictogram </a:t>
            </a:r>
            <a:r>
              <a:rPr lang="nl-BE" sz="4800" dirty="0" err="1" smtClean="0">
                <a:latin typeface="+mn-lt"/>
              </a:rPr>
              <a:t>translation</a:t>
            </a:r>
            <a:r>
              <a:rPr lang="nl-BE" sz="4800" dirty="0" smtClean="0">
                <a:latin typeface="+mn-lt"/>
              </a:rPr>
              <a:t> v2: </a:t>
            </a:r>
            <a:br>
              <a:rPr lang="nl-BE" sz="4800" dirty="0" smtClean="0">
                <a:latin typeface="+mn-lt"/>
              </a:rPr>
            </a:br>
            <a:r>
              <a:rPr lang="nl-BE" sz="4800" i="1" dirty="0" smtClean="0">
                <a:latin typeface="+mn-lt"/>
              </a:rPr>
              <a:t>Vraag hulp aan iemand. Toon je kaart</a:t>
            </a:r>
            <a:endParaRPr lang="nl-BE" sz="4800" i="1" dirty="0">
              <a:latin typeface="+mn-lt"/>
            </a:endParaRPr>
          </a:p>
        </p:txBody>
      </p:sp>
      <p:pic>
        <p:nvPicPr>
          <p:cNvPr id="10" name="Afbeelding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18" y="2288300"/>
            <a:ext cx="1365991" cy="175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6447712" cy="1316191"/>
          </a:xfrm>
        </p:spPr>
        <p:txBody>
          <a:bodyPr>
            <a:normAutofit fontScale="90000"/>
          </a:bodyPr>
          <a:lstStyle/>
          <a:p>
            <a:r>
              <a:rPr lang="nl-BE" sz="4800" dirty="0" smtClean="0">
                <a:latin typeface="+mn-lt"/>
              </a:rPr>
              <a:t>Pictogram </a:t>
            </a:r>
            <a:r>
              <a:rPr lang="nl-BE" sz="4800" dirty="0" err="1" smtClean="0">
                <a:latin typeface="+mn-lt"/>
              </a:rPr>
              <a:t>translation</a:t>
            </a:r>
            <a:r>
              <a:rPr lang="nl-BE" sz="4800" dirty="0" smtClean="0">
                <a:latin typeface="+mn-lt"/>
              </a:rPr>
              <a:t> v2: </a:t>
            </a:r>
            <a:br>
              <a:rPr lang="nl-BE" sz="4800" dirty="0" smtClean="0">
                <a:latin typeface="+mn-lt"/>
              </a:rPr>
            </a:br>
            <a:r>
              <a:rPr lang="nl-BE" sz="4800" i="1" dirty="0" smtClean="0">
                <a:latin typeface="+mn-lt"/>
              </a:rPr>
              <a:t>Bel me</a:t>
            </a:r>
            <a:endParaRPr lang="nl-BE" sz="4800" i="1" dirty="0">
              <a:latin typeface="+mn-lt"/>
            </a:endParaRPr>
          </a:p>
        </p:txBody>
      </p:sp>
      <p:pic>
        <p:nvPicPr>
          <p:cNvPr id="15" name="Afbeelding 14" descr="http://webservices.ccl.kuleuven.be/picto/sclera/gs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19" y="4140577"/>
            <a:ext cx="1365991" cy="1358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http://webservices.ccl.kuleuven.be/picto/beta/telefoneren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518" y="2288300"/>
            <a:ext cx="1365991" cy="13821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47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 fontScale="90000"/>
          </a:bodyPr>
          <a:lstStyle/>
          <a:p>
            <a:r>
              <a:rPr lang="nl-BE" sz="4800" dirty="0" err="1" smtClean="0">
                <a:latin typeface="+mn-lt"/>
              </a:rPr>
              <a:t>Developing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app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for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role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play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5518355" cy="4044243"/>
          </a:xfrm>
        </p:spPr>
        <p:txBody>
          <a:bodyPr>
            <a:normAutofit/>
          </a:bodyPr>
          <a:lstStyle/>
          <a:p>
            <a:r>
              <a:rPr lang="nl-BE" sz="3600" dirty="0" err="1" smtClean="0"/>
              <a:t>Viamigo</a:t>
            </a:r>
            <a:r>
              <a:rPr lang="nl-BE" sz="3600" dirty="0" smtClean="0"/>
              <a:t> </a:t>
            </a:r>
            <a:r>
              <a:rPr lang="nl-BE" sz="3600" dirty="0" err="1" smtClean="0"/>
              <a:t>app</a:t>
            </a:r>
            <a:endParaRPr lang="nl-BE" sz="3600" dirty="0" smtClean="0"/>
          </a:p>
          <a:p>
            <a:r>
              <a:rPr lang="nl-BE" sz="3600" dirty="0" smtClean="0"/>
              <a:t>Demo </a:t>
            </a:r>
            <a:r>
              <a:rPr lang="nl-BE" sz="3600" dirty="0" err="1" smtClean="0"/>
              <a:t>app</a:t>
            </a:r>
            <a:endParaRPr lang="nl-BE" sz="3600" dirty="0" smtClean="0"/>
          </a:p>
          <a:p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38546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err="1" smtClean="0">
                <a:latin typeface="+mn-lt"/>
              </a:rPr>
              <a:t>Viamigo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5"/>
            <a:ext cx="5518355" cy="3528040"/>
          </a:xfrm>
        </p:spPr>
        <p:txBody>
          <a:bodyPr>
            <a:normAutofit/>
          </a:bodyPr>
          <a:lstStyle/>
          <a:p>
            <a:pPr lvl="0"/>
            <a:r>
              <a:rPr lang="nl-BE" sz="3600" dirty="0" err="1" smtClean="0"/>
              <a:t>Current</a:t>
            </a:r>
            <a:r>
              <a:rPr lang="nl-BE" sz="3600" dirty="0" smtClean="0"/>
              <a:t> project</a:t>
            </a:r>
            <a:endParaRPr lang="nl-BE" sz="3600" dirty="0"/>
          </a:p>
          <a:p>
            <a:pPr lvl="0"/>
            <a:r>
              <a:rPr lang="nl-BE" sz="3600" dirty="0" smtClean="0"/>
              <a:t>Follow-up project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19474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User interface</a:t>
            </a:r>
            <a:endParaRPr lang="nl-BE" sz="4800" dirty="0">
              <a:latin typeface="+mn-lt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632" y="1812746"/>
            <a:ext cx="2610802" cy="4351338"/>
          </a:xfrm>
        </p:spPr>
      </p:pic>
    </p:spTree>
    <p:extLst>
      <p:ext uri="{BB962C8B-B14F-4D97-AF65-F5344CB8AC3E}">
        <p14:creationId xmlns:p14="http://schemas.microsoft.com/office/powerpoint/2010/main" val="35311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User interface</a:t>
            </a:r>
            <a:endParaRPr lang="nl-BE" sz="4800" dirty="0">
              <a:latin typeface="+mn-lt"/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632" y="1812746"/>
            <a:ext cx="2610802" cy="4351338"/>
          </a:xfrm>
        </p:spPr>
      </p:pic>
    </p:spTree>
    <p:extLst>
      <p:ext uri="{BB962C8B-B14F-4D97-AF65-F5344CB8AC3E}">
        <p14:creationId xmlns:p14="http://schemas.microsoft.com/office/powerpoint/2010/main" val="8950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Test of user interface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5518355" cy="4044243"/>
          </a:xfrm>
        </p:spPr>
        <p:txBody>
          <a:bodyPr>
            <a:normAutofit/>
          </a:bodyPr>
          <a:lstStyle/>
          <a:p>
            <a:r>
              <a:rPr lang="nl-BE" sz="3600" dirty="0" smtClean="0"/>
              <a:t>Client N</a:t>
            </a:r>
          </a:p>
          <a:p>
            <a:endParaRPr lang="nl-BE" sz="3600" dirty="0" smtClean="0"/>
          </a:p>
          <a:p>
            <a:r>
              <a:rPr lang="nl-BE" sz="3600" dirty="0" smtClean="0"/>
              <a:t>Client V</a:t>
            </a:r>
          </a:p>
          <a:p>
            <a:r>
              <a:rPr lang="nl-BE" sz="3600" dirty="0" smtClean="0"/>
              <a:t>Client P</a:t>
            </a:r>
          </a:p>
        </p:txBody>
      </p:sp>
    </p:spTree>
    <p:extLst>
      <p:ext uri="{BB962C8B-B14F-4D97-AF65-F5344CB8AC3E}">
        <p14:creationId xmlns:p14="http://schemas.microsoft.com/office/powerpoint/2010/main" val="1377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err="1" smtClean="0">
                <a:latin typeface="+mn-lt"/>
              </a:rPr>
              <a:t>Results</a:t>
            </a:r>
            <a:r>
              <a:rPr lang="nl-BE" sz="4800" dirty="0" smtClean="0">
                <a:latin typeface="+mn-lt"/>
              </a:rPr>
              <a:t> of user test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5518355" cy="4044243"/>
          </a:xfrm>
        </p:spPr>
        <p:txBody>
          <a:bodyPr>
            <a:normAutofit/>
          </a:bodyPr>
          <a:lstStyle/>
          <a:p>
            <a:r>
              <a:rPr lang="nl-BE" sz="3600" dirty="0" err="1" smtClean="0"/>
              <a:t>Protected</a:t>
            </a:r>
            <a:r>
              <a:rPr lang="nl-BE" sz="3600" dirty="0" smtClean="0"/>
              <a:t> environment</a:t>
            </a:r>
          </a:p>
          <a:p>
            <a:r>
              <a:rPr lang="nl-BE" sz="3600" dirty="0" err="1" smtClean="0"/>
              <a:t>Repetition</a:t>
            </a:r>
            <a:endParaRPr lang="nl-BE" sz="3600" dirty="0" smtClean="0"/>
          </a:p>
          <a:p>
            <a:r>
              <a:rPr lang="nl-BE" sz="3600" dirty="0" smtClean="0"/>
              <a:t>Sound</a:t>
            </a:r>
          </a:p>
          <a:p>
            <a:r>
              <a:rPr lang="nl-BE" sz="3600" dirty="0" err="1" smtClean="0"/>
              <a:t>One</a:t>
            </a:r>
            <a:r>
              <a:rPr lang="nl-BE" sz="3600" dirty="0"/>
              <a:t> </a:t>
            </a:r>
            <a:r>
              <a:rPr lang="nl-BE" sz="3600" dirty="0" err="1" smtClean="0"/>
              <a:t>clear</a:t>
            </a:r>
            <a:r>
              <a:rPr lang="nl-BE" sz="3600" dirty="0" smtClean="0"/>
              <a:t> </a:t>
            </a:r>
            <a:r>
              <a:rPr lang="nl-BE" sz="3600" dirty="0" err="1" smtClean="0"/>
              <a:t>message</a:t>
            </a:r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20880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 fontScale="90000"/>
          </a:bodyPr>
          <a:lstStyle/>
          <a:p>
            <a:r>
              <a:rPr lang="nl-BE" sz="4800" dirty="0" err="1" smtClean="0">
                <a:latin typeface="+mn-lt"/>
              </a:rPr>
              <a:t>Future</a:t>
            </a:r>
            <a:r>
              <a:rPr lang="nl-BE" sz="4800" dirty="0" smtClean="0">
                <a:latin typeface="+mn-lt"/>
              </a:rPr>
              <a:t> of the follow-up project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5518355" cy="4044243"/>
          </a:xfrm>
        </p:spPr>
        <p:txBody>
          <a:bodyPr>
            <a:normAutofit/>
          </a:bodyPr>
          <a:lstStyle/>
          <a:p>
            <a:r>
              <a:rPr lang="nl-BE" sz="3600" dirty="0"/>
              <a:t>Meeting </a:t>
            </a:r>
            <a:r>
              <a:rPr lang="nl-BE" sz="3600" dirty="0" err="1"/>
              <a:t>with</a:t>
            </a:r>
            <a:r>
              <a:rPr lang="nl-BE" sz="3600" dirty="0"/>
              <a:t> </a:t>
            </a:r>
            <a:r>
              <a:rPr lang="nl-BE" sz="3600" dirty="0" err="1"/>
              <a:t>parents</a:t>
            </a:r>
            <a:endParaRPr lang="nl-BE" sz="3600" dirty="0"/>
          </a:p>
          <a:p>
            <a:r>
              <a:rPr lang="nl-BE" sz="3600" dirty="0" err="1"/>
              <a:t>Testing</a:t>
            </a:r>
            <a:r>
              <a:rPr lang="nl-BE" sz="3600" dirty="0"/>
              <a:t> </a:t>
            </a:r>
            <a:r>
              <a:rPr lang="nl-BE" sz="3600" dirty="0" err="1"/>
              <a:t>other</a:t>
            </a:r>
            <a:r>
              <a:rPr lang="nl-BE" sz="3600" dirty="0"/>
              <a:t> </a:t>
            </a:r>
            <a:r>
              <a:rPr lang="nl-BE" sz="3600" dirty="0" err="1"/>
              <a:t>scenarios</a:t>
            </a:r>
            <a:endParaRPr lang="nl-BE" sz="3600" dirty="0"/>
          </a:p>
          <a:p>
            <a:r>
              <a:rPr lang="nl-BE" sz="3600" dirty="0" err="1" smtClean="0"/>
              <a:t>Integrated</a:t>
            </a:r>
            <a:r>
              <a:rPr lang="nl-BE" sz="3600" dirty="0" smtClean="0"/>
              <a:t> in </a:t>
            </a:r>
            <a:r>
              <a:rPr lang="nl-BE" sz="3600" dirty="0" err="1" smtClean="0"/>
              <a:t>Viamigo</a:t>
            </a:r>
            <a:r>
              <a:rPr lang="nl-BE" sz="3600" dirty="0" smtClean="0"/>
              <a:t> </a:t>
            </a:r>
            <a:r>
              <a:rPr lang="nl-BE" sz="3600" dirty="0" err="1" smtClean="0"/>
              <a:t>app</a:t>
            </a:r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29210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CSE Course</a:t>
            </a:r>
            <a:endParaRPr lang="nl-BE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53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err="1">
                <a:latin typeface="+mn-lt"/>
              </a:rPr>
              <a:t>Questions</a:t>
            </a:r>
            <a:r>
              <a:rPr lang="nl-BE" sz="4800" dirty="0">
                <a:latin typeface="+mn-lt"/>
              </a:rPr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5518355" cy="4044243"/>
          </a:xfrm>
        </p:spPr>
        <p:txBody>
          <a:bodyPr>
            <a:normAutofit/>
          </a:bodyPr>
          <a:lstStyle/>
          <a:p>
            <a:endParaRPr lang="nl-BE" sz="3600" dirty="0"/>
          </a:p>
          <a:p>
            <a:endParaRPr lang="nl-BE" sz="3600" dirty="0" smtClean="0"/>
          </a:p>
          <a:p>
            <a:endParaRPr lang="nl-BE" sz="3600" dirty="0"/>
          </a:p>
          <a:p>
            <a:endParaRPr lang="nl-BE" sz="3600" dirty="0" smtClean="0"/>
          </a:p>
          <a:p>
            <a:endParaRPr lang="nl-BE" sz="3600" dirty="0"/>
          </a:p>
          <a:p>
            <a:pPr marL="0" indent="0">
              <a:buNone/>
            </a:pPr>
            <a:r>
              <a:rPr lang="nl-BE" sz="2000" dirty="0" smtClean="0"/>
              <a:t>contact: </a:t>
            </a:r>
          </a:p>
          <a:p>
            <a:pPr marL="0" indent="0">
              <a:buNone/>
            </a:pPr>
            <a:r>
              <a:rPr lang="nl-BE" sz="2000" dirty="0" smtClean="0"/>
              <a:t>danny_wouters9@hotmail.com</a:t>
            </a:r>
          </a:p>
        </p:txBody>
      </p:sp>
    </p:spTree>
    <p:extLst>
      <p:ext uri="{BB962C8B-B14F-4D97-AF65-F5344CB8AC3E}">
        <p14:creationId xmlns:p14="http://schemas.microsoft.com/office/powerpoint/2010/main" val="2764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 fontScale="90000"/>
          </a:bodyPr>
          <a:lstStyle/>
          <a:p>
            <a:r>
              <a:rPr lang="nl-BE" sz="4800" dirty="0" err="1" smtClean="0">
                <a:latin typeface="+mn-lt"/>
              </a:rPr>
              <a:t>Viamigo</a:t>
            </a:r>
            <a:r>
              <a:rPr lang="nl-BE" sz="4800" dirty="0" smtClean="0">
                <a:latin typeface="+mn-lt"/>
              </a:rPr>
              <a:t>: </a:t>
            </a:r>
            <a:r>
              <a:rPr lang="nl-BE" sz="4800" dirty="0" err="1" smtClean="0">
                <a:latin typeface="+mn-lt"/>
              </a:rPr>
              <a:t>client</a:t>
            </a:r>
            <a:r>
              <a:rPr lang="nl-BE" sz="4800" dirty="0" smtClean="0">
                <a:latin typeface="+mn-lt"/>
              </a:rPr>
              <a:t> = person </a:t>
            </a:r>
            <a:r>
              <a:rPr lang="nl-BE" sz="4800" dirty="0" err="1" smtClean="0">
                <a:latin typeface="+mn-lt"/>
              </a:rPr>
              <a:t>with</a:t>
            </a:r>
            <a:r>
              <a:rPr lang="nl-BE" sz="4800" dirty="0" smtClean="0">
                <a:latin typeface="+mn-lt"/>
              </a:rPr>
              <a:t> </a:t>
            </a:r>
            <a:r>
              <a:rPr lang="nl-BE" sz="4800" dirty="0" err="1" smtClean="0">
                <a:latin typeface="+mn-lt"/>
              </a:rPr>
              <a:t>idd</a:t>
            </a:r>
            <a:endParaRPr lang="nl-BE" sz="4800" dirty="0">
              <a:latin typeface="+mn-lt"/>
            </a:endParaRPr>
          </a:p>
        </p:txBody>
      </p:sp>
      <p:pic>
        <p:nvPicPr>
          <p:cNvPr id="2052" name="Picture 4" descr="http://i1.wp.com/www.special-olympics.be/wp-content/uploads/2011/09/3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256" y="2050015"/>
            <a:ext cx="5996952" cy="418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2593255" y="6238806"/>
            <a:ext cx="276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www.special-olympics.be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37166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 fontScale="90000"/>
          </a:bodyPr>
          <a:lstStyle/>
          <a:p>
            <a:r>
              <a:rPr lang="nl-BE" sz="4800" dirty="0" err="1" smtClean="0">
                <a:latin typeface="+mn-lt"/>
              </a:rPr>
              <a:t>Viamigo</a:t>
            </a:r>
            <a:r>
              <a:rPr lang="nl-BE" sz="4800" dirty="0" smtClean="0">
                <a:latin typeface="+mn-lt"/>
              </a:rPr>
              <a:t>: coach = </a:t>
            </a:r>
            <a:r>
              <a:rPr lang="nl-BE" sz="4800" dirty="0" err="1" smtClean="0">
                <a:latin typeface="+mn-lt"/>
              </a:rPr>
              <a:t>caretaker</a:t>
            </a:r>
            <a:endParaRPr lang="nl-BE" sz="4800" dirty="0">
              <a:latin typeface="+mn-lt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593255" y="5893671"/>
            <a:ext cx="276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phpcares.org</a:t>
            </a:r>
            <a:endParaRPr lang="nl-BE" sz="1200" dirty="0"/>
          </a:p>
        </p:txBody>
      </p:sp>
      <p:pic>
        <p:nvPicPr>
          <p:cNvPr id="3074" name="Picture 2" descr="http://phpcares.org/wp-content/uploads/2014/05/1_3_CareCoordin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255" y="2050016"/>
            <a:ext cx="6644674" cy="374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8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err="1" smtClean="0">
                <a:latin typeface="+mn-lt"/>
              </a:rPr>
              <a:t>Viamigo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5"/>
            <a:ext cx="5518355" cy="3528040"/>
          </a:xfrm>
        </p:spPr>
        <p:txBody>
          <a:bodyPr>
            <a:normAutofit/>
          </a:bodyPr>
          <a:lstStyle/>
          <a:p>
            <a:pPr lvl="0"/>
            <a:r>
              <a:rPr lang="nl-BE" sz="3600" dirty="0" err="1" smtClean="0"/>
              <a:t>Current</a:t>
            </a:r>
            <a:r>
              <a:rPr lang="nl-BE" sz="3600" dirty="0" smtClean="0"/>
              <a:t> project</a:t>
            </a:r>
            <a:endParaRPr lang="nl-BE" sz="3600" dirty="0"/>
          </a:p>
          <a:p>
            <a:pPr lvl="0"/>
            <a:r>
              <a:rPr lang="nl-BE" sz="3600" dirty="0" smtClean="0"/>
              <a:t>Follow-up project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367261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Project scope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6" y="2194325"/>
            <a:ext cx="6635149" cy="35280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sz="3600" dirty="0" smtClean="0"/>
              <a:t>Communication </a:t>
            </a:r>
            <a:r>
              <a:rPr lang="en-GB" sz="3600" dirty="0"/>
              <a:t>between the </a:t>
            </a:r>
            <a:r>
              <a:rPr lang="en-GB" sz="3600" dirty="0" smtClean="0"/>
              <a:t>coach </a:t>
            </a:r>
            <a:r>
              <a:rPr lang="en-GB" sz="3600" dirty="0"/>
              <a:t>and the </a:t>
            </a:r>
            <a:r>
              <a:rPr lang="en-GB" sz="3600" dirty="0" smtClean="0"/>
              <a:t>client</a:t>
            </a:r>
          </a:p>
          <a:p>
            <a:pPr lvl="1"/>
            <a:r>
              <a:rPr lang="en-GB" sz="3200" dirty="0" smtClean="0"/>
              <a:t>one-way </a:t>
            </a:r>
            <a:r>
              <a:rPr lang="en-GB" sz="3200" dirty="0"/>
              <a:t>(coach → client, system → coach</a:t>
            </a:r>
            <a:r>
              <a:rPr lang="en-GB" sz="3200" dirty="0" smtClean="0"/>
              <a:t>,..)</a:t>
            </a:r>
          </a:p>
          <a:p>
            <a:pPr lvl="1"/>
            <a:r>
              <a:rPr lang="en-GB" sz="3200" dirty="0" smtClean="0"/>
              <a:t>two-way</a:t>
            </a:r>
            <a:r>
              <a:rPr lang="en-GB" sz="3200" dirty="0"/>
              <a:t> </a:t>
            </a:r>
            <a:r>
              <a:rPr lang="en-GB" sz="3200" dirty="0" smtClean="0"/>
              <a:t>(coach </a:t>
            </a:r>
            <a:r>
              <a:rPr lang="en-GB" sz="3200" dirty="0" smtClean="0">
                <a:sym typeface="Wingdings" panose="05000000000000000000" pitchFamily="2" charset="2"/>
              </a:rPr>
              <a:t> client  coach,…)</a:t>
            </a:r>
            <a:endParaRPr lang="nl-BE" sz="3200" dirty="0"/>
          </a:p>
          <a:p>
            <a:pPr lvl="0"/>
            <a:r>
              <a:rPr lang="en-GB" sz="3600" dirty="0" smtClean="0"/>
              <a:t>Simulate </a:t>
            </a:r>
            <a:r>
              <a:rPr lang="en-GB" sz="3600" dirty="0"/>
              <a:t>the use of the app in 'real life' situations </a:t>
            </a:r>
            <a:endParaRPr lang="en-GB" sz="3600" dirty="0" smtClean="0"/>
          </a:p>
          <a:p>
            <a:pPr lvl="0"/>
            <a:r>
              <a:rPr lang="en-GB" sz="3600" dirty="0" smtClean="0"/>
              <a:t>Interact </a:t>
            </a:r>
            <a:r>
              <a:rPr lang="en-GB" sz="3600" dirty="0"/>
              <a:t>with </a:t>
            </a:r>
            <a:r>
              <a:rPr lang="en-GB" sz="3600" dirty="0" smtClean="0"/>
              <a:t>clients </a:t>
            </a:r>
            <a:r>
              <a:rPr lang="nl-BE" sz="3600" dirty="0" err="1" smtClean="0"/>
              <a:t>for</a:t>
            </a:r>
            <a:r>
              <a:rPr lang="nl-BE" sz="3600" dirty="0" smtClean="0"/>
              <a:t> design </a:t>
            </a:r>
            <a:r>
              <a:rPr lang="nl-BE" sz="3600" dirty="0" err="1" smtClean="0"/>
              <a:t>suggestions</a:t>
            </a:r>
            <a:endParaRPr lang="nl-BE" sz="3600" dirty="0"/>
          </a:p>
          <a:p>
            <a:pPr lvl="0"/>
            <a:r>
              <a:rPr lang="en-GB" sz="3600" dirty="0" smtClean="0"/>
              <a:t>Compatible </a:t>
            </a:r>
            <a:r>
              <a:rPr lang="en-GB" sz="3600" dirty="0"/>
              <a:t>with </a:t>
            </a:r>
            <a:r>
              <a:rPr lang="en-GB" sz="3600" dirty="0" err="1" smtClean="0"/>
              <a:t>Viamigo</a:t>
            </a:r>
            <a:r>
              <a:rPr lang="en-GB" sz="3600" dirty="0" smtClean="0"/>
              <a:t> app</a:t>
            </a:r>
            <a:r>
              <a:rPr lang="en-GB" sz="3600" dirty="0"/>
              <a:t>.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3838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Project </a:t>
            </a:r>
            <a:r>
              <a:rPr lang="nl-BE" sz="4800" dirty="0" err="1" smtClean="0">
                <a:latin typeface="+mn-lt"/>
              </a:rPr>
              <a:t>challenges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6311592" cy="4044243"/>
          </a:xfrm>
        </p:spPr>
        <p:txBody>
          <a:bodyPr>
            <a:normAutofit/>
          </a:bodyPr>
          <a:lstStyle/>
          <a:p>
            <a:r>
              <a:rPr lang="nl-BE" sz="3600" dirty="0" smtClean="0"/>
              <a:t>International project</a:t>
            </a:r>
          </a:p>
          <a:p>
            <a:r>
              <a:rPr lang="nl-BE" sz="3600" dirty="0" smtClean="0"/>
              <a:t>Combination </a:t>
            </a:r>
            <a:r>
              <a:rPr lang="nl-BE" sz="3600" dirty="0" err="1" smtClean="0"/>
              <a:t>work</a:t>
            </a:r>
            <a:r>
              <a:rPr lang="nl-BE" sz="3600" dirty="0"/>
              <a:t> </a:t>
            </a:r>
            <a:r>
              <a:rPr lang="nl-BE" sz="3600" dirty="0" err="1" smtClean="0"/>
              <a:t>and</a:t>
            </a:r>
            <a:r>
              <a:rPr lang="nl-BE" sz="3600" dirty="0" smtClean="0"/>
              <a:t> </a:t>
            </a:r>
            <a:r>
              <a:rPr lang="nl-BE" sz="3600" dirty="0" err="1" smtClean="0"/>
              <a:t>study</a:t>
            </a:r>
            <a:endParaRPr lang="nl-BE" sz="3200" dirty="0" smtClean="0"/>
          </a:p>
          <a:p>
            <a:r>
              <a:rPr lang="nl-BE" sz="3600" dirty="0" err="1" smtClean="0"/>
              <a:t>Interaction</a:t>
            </a:r>
            <a:r>
              <a:rPr lang="nl-BE" sz="3600" dirty="0" smtClean="0"/>
              <a:t> </a:t>
            </a:r>
            <a:r>
              <a:rPr lang="nl-BE" sz="3600" dirty="0" err="1" smtClean="0"/>
              <a:t>with</a:t>
            </a:r>
            <a:r>
              <a:rPr lang="nl-BE" sz="3600" dirty="0" smtClean="0"/>
              <a:t> </a:t>
            </a:r>
            <a:r>
              <a:rPr lang="nl-BE" sz="3600" dirty="0" err="1" smtClean="0"/>
              <a:t>clients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31902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3257" y="733825"/>
            <a:ext cx="5518355" cy="1316191"/>
          </a:xfrm>
        </p:spPr>
        <p:txBody>
          <a:bodyPr>
            <a:normAutofit/>
          </a:bodyPr>
          <a:lstStyle/>
          <a:p>
            <a:r>
              <a:rPr lang="nl-BE" sz="4800" dirty="0" smtClean="0">
                <a:latin typeface="+mn-lt"/>
              </a:rPr>
              <a:t>International project</a:t>
            </a:r>
            <a:endParaRPr lang="nl-BE" sz="48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3257" y="2194324"/>
            <a:ext cx="5518355" cy="4044243"/>
          </a:xfrm>
        </p:spPr>
        <p:txBody>
          <a:bodyPr>
            <a:normAutofit/>
          </a:bodyPr>
          <a:lstStyle/>
          <a:p>
            <a:r>
              <a:rPr lang="nl-BE" sz="3600" dirty="0" err="1" smtClean="0"/>
              <a:t>Problems</a:t>
            </a:r>
            <a:endParaRPr lang="nl-BE" sz="3600" dirty="0" smtClean="0"/>
          </a:p>
          <a:p>
            <a:pPr lvl="1"/>
            <a:r>
              <a:rPr lang="nl-BE" sz="3200" dirty="0" smtClean="0"/>
              <a:t>Language</a:t>
            </a:r>
          </a:p>
          <a:p>
            <a:pPr lvl="1"/>
            <a:r>
              <a:rPr lang="nl-BE" sz="3200" dirty="0" smtClean="0"/>
              <a:t>Project content</a:t>
            </a:r>
          </a:p>
        </p:txBody>
      </p:sp>
    </p:spTree>
    <p:extLst>
      <p:ext uri="{BB962C8B-B14F-4D97-AF65-F5344CB8AC3E}">
        <p14:creationId xmlns:p14="http://schemas.microsoft.com/office/powerpoint/2010/main" val="36713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328</Words>
  <Application>Microsoft Office PowerPoint</Application>
  <PresentationFormat>Aangepast</PresentationFormat>
  <Paragraphs>131</Paragraphs>
  <Slides>36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7" baseType="lpstr">
      <vt:lpstr>Kantoorthema</vt:lpstr>
      <vt:lpstr>CSE Presentation  Project Viamigo</vt:lpstr>
      <vt:lpstr>Overview</vt:lpstr>
      <vt:lpstr>Viamigo</vt:lpstr>
      <vt:lpstr>Viamigo: client = person with idd</vt:lpstr>
      <vt:lpstr>Viamigo: coach = caretaker</vt:lpstr>
      <vt:lpstr>Viamigo</vt:lpstr>
      <vt:lpstr>Project scope</vt:lpstr>
      <vt:lpstr>Project challenges</vt:lpstr>
      <vt:lpstr>International project</vt:lpstr>
      <vt:lpstr>International project</vt:lpstr>
      <vt:lpstr>Combination work and study</vt:lpstr>
      <vt:lpstr>Combination work and study</vt:lpstr>
      <vt:lpstr>Interaction with end-user</vt:lpstr>
      <vt:lpstr>Techniques</vt:lpstr>
      <vt:lpstr>User Centred Design</vt:lpstr>
      <vt:lpstr>User Centred Design</vt:lpstr>
      <vt:lpstr>User Centred Design</vt:lpstr>
      <vt:lpstr>Maguire framework</vt:lpstr>
      <vt:lpstr>Scenarios for communication with clients</vt:lpstr>
      <vt:lpstr>Scenario 3</vt:lpstr>
      <vt:lpstr>Pictogram translation:  Stop! Verkeerde weg!</vt:lpstr>
      <vt:lpstr>Pictogram translation:  Ik kom naar jou</vt:lpstr>
      <vt:lpstr>Pictogram translation:  Vraag hulp aan iemand. Toon je kaart</vt:lpstr>
      <vt:lpstr>Pictogram translation:  Bel me</vt:lpstr>
      <vt:lpstr>Pictogram translation v2:  Stop! Verkeerde weg!</vt:lpstr>
      <vt:lpstr>Pictogram translation v2:  Ik kom naar jou</vt:lpstr>
      <vt:lpstr>Pictogram translation v2:  Vraag hulp aan iemand. Toon je kaart</vt:lpstr>
      <vt:lpstr>Pictogram translation v2:  Bel me</vt:lpstr>
      <vt:lpstr>Developing app for role play</vt:lpstr>
      <vt:lpstr>User interface</vt:lpstr>
      <vt:lpstr>User interface</vt:lpstr>
      <vt:lpstr>Test of user interface</vt:lpstr>
      <vt:lpstr>Results of user test</vt:lpstr>
      <vt:lpstr>Future of the follow-up project</vt:lpstr>
      <vt:lpstr>CSE Course</vt:lpstr>
      <vt:lpstr>Questions?</vt:lpstr>
    </vt:vector>
  </TitlesOfParts>
  <Company>Thomas More Kempen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reflections on the social profit sector and technology</dc:title>
  <dc:creator>Wouters Danny</dc:creator>
  <cp:lastModifiedBy>windows7</cp:lastModifiedBy>
  <cp:revision>87</cp:revision>
  <cp:lastPrinted>2015-05-21T18:44:15Z</cp:lastPrinted>
  <dcterms:created xsi:type="dcterms:W3CDTF">2015-01-15T18:39:52Z</dcterms:created>
  <dcterms:modified xsi:type="dcterms:W3CDTF">2015-05-31T12:27:34Z</dcterms:modified>
</cp:coreProperties>
</file>